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906000" cy="6858000" type="A4"/>
  <p:notesSz cx="9866313" cy="6735763"/>
  <p:embeddedFontLst>
    <p:embeddedFont>
      <p:font typeface="Noto Sans JP" panose="020B0200000000000000" pitchFamily="50" charset="-128"/>
      <p:regular r:id="rId6"/>
      <p:bold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iGs05xrDghp50NxdvQPzJMpRA3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232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2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588628" y="2"/>
            <a:ext cx="4275402" cy="337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>
              <a:solidFill>
                <a:srgbClr val="1F3864"/>
              </a:solidFill>
            </a:endParaRPr>
          </a:p>
        </p:txBody>
      </p:sp>
      <p:sp>
        <p:nvSpPr>
          <p:cNvPr id="37" name="Google Shape;37;p1:notes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3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" name="Google Shape;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986632" y="3241586"/>
            <a:ext cx="7893000" cy="26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" name="Google Shape;55;p3:notes"/>
          <p:cNvSpPr txBox="1">
            <a:spLocks noGrp="1"/>
          </p:cNvSpPr>
          <p:nvPr>
            <p:ph type="sldNum" idx="12"/>
          </p:nvPr>
        </p:nvSpPr>
        <p:spPr>
          <a:xfrm>
            <a:off x="5588628" y="6397806"/>
            <a:ext cx="4275300" cy="3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ja-JP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bg>
      <p:bgPr>
        <a:solidFill>
          <a:srgbClr val="0076B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6"/>
          <p:cNvSpPr/>
          <p:nvPr/>
        </p:nvSpPr>
        <p:spPr>
          <a:xfrm>
            <a:off x="318856" y="339570"/>
            <a:ext cx="9268287" cy="6178859"/>
          </a:xfrm>
          <a:prstGeom prst="roundRect">
            <a:avLst>
              <a:gd name="adj" fmla="val 16667"/>
            </a:avLst>
          </a:prstGeom>
          <a:solidFill>
            <a:srgbClr val="0076BF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bg>
      <p:bgPr>
        <a:solidFill>
          <a:srgbClr val="0076BF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"/>
          <p:cNvSpPr/>
          <p:nvPr/>
        </p:nvSpPr>
        <p:spPr>
          <a:xfrm>
            <a:off x="122054" y="154826"/>
            <a:ext cx="9661892" cy="6548347"/>
          </a:xfrm>
          <a:prstGeom prst="roundRect">
            <a:avLst>
              <a:gd name="adj" fmla="val 246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7"/>
          <p:cNvSpPr/>
          <p:nvPr/>
        </p:nvSpPr>
        <p:spPr>
          <a:xfrm>
            <a:off x="0" y="500829"/>
            <a:ext cx="398463" cy="72922"/>
          </a:xfrm>
          <a:prstGeom prst="rect">
            <a:avLst/>
          </a:prstGeom>
          <a:solidFill>
            <a:srgbClr val="377E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398464" y="336793"/>
            <a:ext cx="9322586" cy="400994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77EB8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377EB8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465432" y="877673"/>
            <a:ext cx="9255617" cy="720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bg>
      <p:bgPr>
        <a:solidFill>
          <a:srgbClr val="0076BF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89044" y="348686"/>
            <a:ext cx="1821675" cy="4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/>
          <p:nvPr/>
        </p:nvSpPr>
        <p:spPr>
          <a:xfrm>
            <a:off x="0" y="0"/>
            <a:ext cx="9898380" cy="6853714"/>
          </a:xfrm>
          <a:custGeom>
            <a:avLst/>
            <a:gdLst/>
            <a:ahLst/>
            <a:cxnLst/>
            <a:rect l="l" t="t" r="r" b="b"/>
            <a:pathLst>
              <a:path w="9144000" h="5143500" extrusionOk="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76B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0"/>
          <p:cNvSpPr/>
          <p:nvPr/>
        </p:nvSpPr>
        <p:spPr>
          <a:xfrm>
            <a:off x="122058" y="154821"/>
            <a:ext cx="9655045" cy="6544874"/>
          </a:xfrm>
          <a:custGeom>
            <a:avLst/>
            <a:gdLst/>
            <a:ahLst/>
            <a:cxnLst/>
            <a:rect l="l" t="t" r="r" b="b"/>
            <a:pathLst>
              <a:path w="8919210" h="4911725" extrusionOk="0">
                <a:moveTo>
                  <a:pt x="8769781" y="0"/>
                </a:moveTo>
                <a:lnTo>
                  <a:pt x="148882" y="0"/>
                </a:lnTo>
                <a:lnTo>
                  <a:pt x="109296" y="4318"/>
                </a:lnTo>
                <a:lnTo>
                  <a:pt x="43599" y="35433"/>
                </a:lnTo>
                <a:lnTo>
                  <a:pt x="5308" y="88811"/>
                </a:lnTo>
                <a:lnTo>
                  <a:pt x="0" y="120967"/>
                </a:lnTo>
                <a:lnTo>
                  <a:pt x="0" y="4790300"/>
                </a:lnTo>
                <a:lnTo>
                  <a:pt x="20320" y="4851349"/>
                </a:lnTo>
                <a:lnTo>
                  <a:pt x="73736" y="4894745"/>
                </a:lnTo>
                <a:lnTo>
                  <a:pt x="148882" y="4911255"/>
                </a:lnTo>
                <a:lnTo>
                  <a:pt x="8769781" y="4911255"/>
                </a:lnTo>
                <a:lnTo>
                  <a:pt x="8809355" y="4906937"/>
                </a:lnTo>
                <a:lnTo>
                  <a:pt x="8875052" y="4875834"/>
                </a:lnTo>
                <a:lnTo>
                  <a:pt x="8913342" y="4822456"/>
                </a:lnTo>
                <a:lnTo>
                  <a:pt x="8918663" y="4790300"/>
                </a:lnTo>
                <a:lnTo>
                  <a:pt x="8918663" y="120967"/>
                </a:lnTo>
                <a:lnTo>
                  <a:pt x="8898331" y="59905"/>
                </a:lnTo>
                <a:lnTo>
                  <a:pt x="8844927" y="16510"/>
                </a:lnTo>
                <a:lnTo>
                  <a:pt x="87697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0"/>
          <p:cNvSpPr/>
          <p:nvPr/>
        </p:nvSpPr>
        <p:spPr>
          <a:xfrm>
            <a:off x="0" y="500820"/>
            <a:ext cx="398685" cy="73614"/>
          </a:xfrm>
          <a:custGeom>
            <a:avLst/>
            <a:gdLst/>
            <a:ahLst/>
            <a:cxnLst/>
            <a:rect l="l" t="t" r="r" b="b"/>
            <a:pathLst>
              <a:path w="368300" h="55245" extrusionOk="0">
                <a:moveTo>
                  <a:pt x="367804" y="0"/>
                </a:moveTo>
                <a:lnTo>
                  <a:pt x="0" y="0"/>
                </a:lnTo>
                <a:lnTo>
                  <a:pt x="0" y="54686"/>
                </a:lnTo>
                <a:lnTo>
                  <a:pt x="367804" y="54686"/>
                </a:lnTo>
                <a:lnTo>
                  <a:pt x="367804" y="0"/>
                </a:lnTo>
                <a:close/>
              </a:path>
            </a:pathLst>
          </a:custGeom>
          <a:solidFill>
            <a:srgbClr val="377CB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0"/>
          <p:cNvSpPr/>
          <p:nvPr/>
        </p:nvSpPr>
        <p:spPr>
          <a:xfrm>
            <a:off x="398468" y="336787"/>
            <a:ext cx="9315475" cy="401069"/>
          </a:xfrm>
          <a:custGeom>
            <a:avLst/>
            <a:gdLst/>
            <a:ahLst/>
            <a:cxnLst/>
            <a:rect l="l" t="t" r="r" b="b"/>
            <a:pathLst>
              <a:path w="8605520" h="300990" extrusionOk="0">
                <a:moveTo>
                  <a:pt x="8605380" y="0"/>
                </a:moveTo>
                <a:lnTo>
                  <a:pt x="0" y="0"/>
                </a:lnTo>
                <a:lnTo>
                  <a:pt x="0" y="300824"/>
                </a:lnTo>
                <a:lnTo>
                  <a:pt x="8605380" y="300824"/>
                </a:lnTo>
                <a:lnTo>
                  <a:pt x="860538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0"/>
          <p:cNvSpPr/>
          <p:nvPr/>
        </p:nvSpPr>
        <p:spPr>
          <a:xfrm>
            <a:off x="398468" y="336787"/>
            <a:ext cx="9315475" cy="401069"/>
          </a:xfrm>
          <a:custGeom>
            <a:avLst/>
            <a:gdLst/>
            <a:ahLst/>
            <a:cxnLst/>
            <a:rect l="l" t="t" r="r" b="b"/>
            <a:pathLst>
              <a:path w="8605520" h="300990" extrusionOk="0">
                <a:moveTo>
                  <a:pt x="0" y="0"/>
                </a:moveTo>
                <a:lnTo>
                  <a:pt x="8605380" y="0"/>
                </a:lnTo>
                <a:lnTo>
                  <a:pt x="8605380" y="300824"/>
                </a:lnTo>
                <a:lnTo>
                  <a:pt x="0" y="300824"/>
                </a:lnTo>
                <a:lnTo>
                  <a:pt x="0" y="0"/>
                </a:lnTo>
                <a:close/>
              </a:path>
            </a:pathLst>
          </a:custGeom>
          <a:noFill/>
          <a:ln w="333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459582" y="275603"/>
            <a:ext cx="74241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2400" b="1" i="0" u="none" strike="noStrike" cap="none">
                <a:solidFill>
                  <a:srgbClr val="377DB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495300" y="1577340"/>
            <a:ext cx="891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368040" y="6377940"/>
            <a:ext cx="3170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dt" idx="10"/>
          </p:nvPr>
        </p:nvSpPr>
        <p:spPr>
          <a:xfrm>
            <a:off x="495300" y="6377940"/>
            <a:ext cx="22782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sldNum" idx="12"/>
          </p:nvPr>
        </p:nvSpPr>
        <p:spPr>
          <a:xfrm>
            <a:off x="7132320" y="6377940"/>
            <a:ext cx="2278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sia.nikkei.com/?contractId=TMFTUPUW6D1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>
            <a:spLocks noGrp="1"/>
          </p:cNvSpPr>
          <p:nvPr>
            <p:ph type="body" idx="1"/>
          </p:nvPr>
        </p:nvSpPr>
        <p:spPr>
          <a:xfrm>
            <a:off x="3027375" y="3093938"/>
            <a:ext cx="44214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7EB8"/>
              </a:buClr>
              <a:buSzPts val="2400"/>
              <a:buFont typeface="Arial"/>
              <a:buNone/>
            </a:pPr>
            <a:r>
              <a:rPr lang="ja-JP" sz="29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ご購読登録のご案内</a:t>
            </a:r>
            <a:endParaRPr dirty="0"/>
          </a:p>
        </p:txBody>
      </p:sp>
      <p:pic>
        <p:nvPicPr>
          <p:cNvPr id="40" name="Google Shape;4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8525" y="3000575"/>
            <a:ext cx="2100649" cy="56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9225" y="4078775"/>
            <a:ext cx="3302999" cy="195792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"/>
          <p:cNvSpPr txBox="1"/>
          <p:nvPr/>
        </p:nvSpPr>
        <p:spPr>
          <a:xfrm>
            <a:off x="858524" y="1167425"/>
            <a:ext cx="524133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altLang="en-US" sz="2800" b="1" dirty="0">
                <a:solidFill>
                  <a:schemeClr val="lt1"/>
                </a:solidFill>
              </a:rPr>
              <a:t>東洋</a:t>
            </a:r>
            <a:r>
              <a:rPr lang="ja-JP" sz="2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大学　御中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>
            <a:spLocks noGrp="1"/>
          </p:cNvSpPr>
          <p:nvPr>
            <p:ph type="body" idx="1"/>
          </p:nvPr>
        </p:nvSpPr>
        <p:spPr>
          <a:xfrm>
            <a:off x="398464" y="336793"/>
            <a:ext cx="9322500" cy="401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ja-JP" dirty="0">
                <a:latin typeface="Arial"/>
                <a:ea typeface="Arial"/>
                <a:cs typeface="Arial"/>
                <a:sym typeface="Arial"/>
              </a:rPr>
              <a:t>Nikkei Asia ご登録方法のご案内</a:t>
            </a:r>
            <a:endParaRPr dirty="0"/>
          </a:p>
        </p:txBody>
      </p:sp>
      <p:sp>
        <p:nvSpPr>
          <p:cNvPr id="48" name="Google Shape;48;p2"/>
          <p:cNvSpPr txBox="1"/>
          <p:nvPr/>
        </p:nvSpPr>
        <p:spPr>
          <a:xfrm>
            <a:off x="352408" y="1053546"/>
            <a:ext cx="921156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ja-JP" altLang="en-US" sz="1600" dirty="0">
                <a:solidFill>
                  <a:schemeClr val="dk1"/>
                </a:solidFill>
              </a:rPr>
              <a:t>東洋</a:t>
            </a:r>
            <a:r>
              <a:rPr lang="ja-JP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大学の皆様は、本資料の手順に沿ってご登録いただくとNikkei Asiaをご購読いただけます。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ja-JP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下記URLまたはQRコードから</a:t>
            </a:r>
            <a:r>
              <a:rPr lang="ja-JP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貴学メールアドレス(@</a:t>
            </a:r>
            <a:r>
              <a:rPr lang="en-US" altLang="ja-JP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toyo.jp, </a:t>
            </a:r>
            <a:r>
              <a:rPr lang="ja-JP" altLang="ja-JP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@</a:t>
            </a:r>
            <a:r>
              <a:rPr lang="en-US" altLang="ja-JP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iniad.org</a:t>
            </a:r>
            <a:r>
              <a:rPr lang="ja-JP" sz="1600" b="1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ja-JP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でアカウントをご登録ください。</a:t>
            </a:r>
            <a:endParaRPr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DED3E2C-650D-89E6-16BA-361B6C7CF40D}"/>
              </a:ext>
            </a:extLst>
          </p:cNvPr>
          <p:cNvGrpSpPr/>
          <p:nvPr/>
        </p:nvGrpSpPr>
        <p:grpSpPr>
          <a:xfrm>
            <a:off x="374400" y="2301576"/>
            <a:ext cx="9157200" cy="4175029"/>
            <a:chOff x="374400" y="2183400"/>
            <a:chExt cx="9157200" cy="2491200"/>
          </a:xfrm>
        </p:grpSpPr>
        <p:sp>
          <p:nvSpPr>
            <p:cNvPr id="3" name="Google Shape;62;p11">
              <a:extLst>
                <a:ext uri="{FF2B5EF4-FFF2-40B4-BE49-F238E27FC236}">
                  <a16:creationId xmlns:a16="http://schemas.microsoft.com/office/drawing/2014/main" id="{A0FF5675-2ED8-3E27-6A74-B2243669555E}"/>
                </a:ext>
              </a:extLst>
            </p:cNvPr>
            <p:cNvSpPr/>
            <p:nvPr/>
          </p:nvSpPr>
          <p:spPr>
            <a:xfrm>
              <a:off x="374400" y="2183400"/>
              <a:ext cx="9157200" cy="2491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ja-JP" noProof="0" dirty="0"/>
            </a:p>
          </p:txBody>
        </p:sp>
        <p:sp>
          <p:nvSpPr>
            <p:cNvPr id="4" name="Google Shape;65;p11">
              <a:extLst>
                <a:ext uri="{FF2B5EF4-FFF2-40B4-BE49-F238E27FC236}">
                  <a16:creationId xmlns:a16="http://schemas.microsoft.com/office/drawing/2014/main" id="{AC5E98A7-E8F0-42C0-4B04-DA2AC0E51673}"/>
                </a:ext>
              </a:extLst>
            </p:cNvPr>
            <p:cNvSpPr txBox="1"/>
            <p:nvPr/>
          </p:nvSpPr>
          <p:spPr>
            <a:xfrm>
              <a:off x="747133" y="2338940"/>
              <a:ext cx="8675648" cy="9641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ja-JP" altLang="en-US" sz="2000" noProof="0" dirty="0">
                  <a:solidFill>
                    <a:schemeClr val="dk1"/>
                  </a:solidFill>
                </a:rPr>
                <a:t>東洋大学</a:t>
              </a:r>
              <a:r>
                <a:rPr lang="ja-JP" sz="2000" noProof="0" dirty="0">
                  <a:solidFill>
                    <a:schemeClr val="dk1"/>
                  </a:solidFill>
                </a:rPr>
                <a:t>専用 登録リンク：</a:t>
              </a:r>
              <a:endParaRPr lang="en-US" altLang="ja-JP" sz="2000" noProof="0" dirty="0">
                <a:solidFill>
                  <a:schemeClr val="dk1"/>
                </a:solidFill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altLang="ja-JP" sz="1800" dirty="0">
                  <a:hlinkClick r:id="rId3"/>
                </a:rPr>
                <a:t> </a:t>
              </a:r>
            </a:p>
            <a:p>
              <a:pPr lvl="0">
                <a:lnSpc>
                  <a:spcPct val="150000"/>
                </a:lnSpc>
              </a:pPr>
              <a:r>
                <a:rPr lang="en-US" altLang="ja-JP" sz="2400" dirty="0"/>
                <a:t>        https://asia.nikkei.com/?contractId=TMV8EL4TXY7P</a:t>
              </a:r>
            </a:p>
          </p:txBody>
        </p:sp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DB1EFA-8327-E710-C799-1E863CC4CCD7}"/>
              </a:ext>
            </a:extLst>
          </p:cNvPr>
          <p:cNvSpPr txBox="1"/>
          <p:nvPr/>
        </p:nvSpPr>
        <p:spPr>
          <a:xfrm>
            <a:off x="3055436" y="6072220"/>
            <a:ext cx="36027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i="0" dirty="0">
                <a:solidFill>
                  <a:srgbClr val="303030"/>
                </a:solidFill>
                <a:effectLst/>
                <a:latin typeface="Arial" panose="020B0604020202020204" pitchFamily="34" charset="0"/>
              </a:rPr>
              <a:t>スマートフォンからのアクセスはこちら</a:t>
            </a:r>
            <a:endParaRPr lang="ja-JP" altLang="en-US" b="1" dirty="0"/>
          </a:p>
        </p:txBody>
      </p:sp>
      <p:pic>
        <p:nvPicPr>
          <p:cNvPr id="9" name="図 8" descr="QR コード&#10;&#10;自動的に生成された説明">
            <a:extLst>
              <a:ext uri="{FF2B5EF4-FFF2-40B4-BE49-F238E27FC236}">
                <a16:creationId xmlns:a16="http://schemas.microsoft.com/office/drawing/2014/main" id="{F3462085-844C-E5DA-08FE-2D1B3F29D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047" y="4084031"/>
            <a:ext cx="1954241" cy="195424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A3819F5-1C55-F4CE-EC43-071EE27EB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395" y="776471"/>
            <a:ext cx="2345024" cy="141219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8" name="Google Shape;58;p3"/>
          <p:cNvSpPr txBox="1">
            <a:spLocks noGrp="1"/>
          </p:cNvSpPr>
          <p:nvPr>
            <p:ph type="body" idx="2"/>
          </p:nvPr>
        </p:nvSpPr>
        <p:spPr>
          <a:xfrm>
            <a:off x="410633" y="1146055"/>
            <a:ext cx="4715261" cy="5244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ja-JP" sz="1400" b="1" dirty="0">
                <a:latin typeface="Arial"/>
                <a:ea typeface="Arial"/>
                <a:cs typeface="Arial"/>
                <a:sym typeface="Arial"/>
              </a:rPr>
              <a:t>① 貴学専用リンクにアクセス</a:t>
            </a:r>
            <a:br>
              <a:rPr lang="ja-JP" sz="1400" dirty="0">
                <a:latin typeface="Arial"/>
                <a:ea typeface="Arial"/>
                <a:cs typeface="Arial"/>
                <a:sym typeface="Arial"/>
              </a:rPr>
            </a:br>
            <a:r>
              <a:rPr lang="ja-JP" sz="1400" dirty="0"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altLang="ja-JP" sz="1400" dirty="0">
                <a:latin typeface="Arial"/>
                <a:ea typeface="Arial"/>
                <a:cs typeface="Arial"/>
                <a:sym typeface="Arial"/>
              </a:rPr>
              <a:t>https://asia.nikkei.com/?contractId=TMV8EL4TXY7P</a:t>
            </a: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1" dirty="0">
                <a:latin typeface="Arial"/>
                <a:ea typeface="Arial"/>
                <a:cs typeface="Arial"/>
                <a:sym typeface="Arial"/>
              </a:rPr>
              <a:t>② ポップアップが表示されるので「</a:t>
            </a:r>
            <a:r>
              <a:rPr lang="en-US" altLang="ja-JP" sz="1400" b="1" dirty="0">
                <a:latin typeface="Arial"/>
                <a:ea typeface="Arial"/>
                <a:cs typeface="Arial"/>
                <a:sym typeface="Arial"/>
              </a:rPr>
              <a:t>Sign</a:t>
            </a:r>
            <a:r>
              <a:rPr lang="ja-JP" altLang="en-US" sz="14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ja-JP" sz="1400" b="1" dirty="0">
                <a:latin typeface="Arial"/>
                <a:ea typeface="Arial"/>
                <a:cs typeface="Arial"/>
                <a:sym typeface="Arial"/>
              </a:rPr>
              <a:t>Up</a:t>
            </a:r>
            <a:r>
              <a:rPr lang="ja-JP" sz="1400" b="1" dirty="0">
                <a:latin typeface="Arial"/>
                <a:ea typeface="Arial"/>
                <a:cs typeface="Arial"/>
                <a:sym typeface="Arial"/>
              </a:rPr>
              <a:t>」のボタンをクリック</a:t>
            </a:r>
            <a:endParaRPr sz="14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sz="1200" dirty="0">
                <a:latin typeface="Arial"/>
                <a:ea typeface="Arial"/>
                <a:cs typeface="Arial"/>
                <a:sym typeface="Arial"/>
              </a:rPr>
              <a:t>（すでにNikkei Asiaのアカウントをお持ちの方はポップアップ内の</a:t>
            </a:r>
            <a:endParaRPr sz="1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sz="1200" dirty="0">
                <a:latin typeface="Arial"/>
                <a:ea typeface="Arial"/>
                <a:cs typeface="Arial"/>
                <a:sym typeface="Arial"/>
              </a:rPr>
              <a:t>「Log in」をクリックしてご自身のアカウントにログインしてください）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1" dirty="0">
                <a:latin typeface="Arial"/>
                <a:ea typeface="Arial"/>
                <a:cs typeface="Arial"/>
                <a:sym typeface="Arial"/>
              </a:rPr>
              <a:t>③ 必須項目を入力し、「Create Account」をクリック</a:t>
            </a:r>
            <a:endParaRPr sz="14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sz="1200" u="sng" dirty="0">
                <a:latin typeface="Arial"/>
                <a:ea typeface="Arial"/>
                <a:cs typeface="Arial"/>
                <a:sym typeface="Arial"/>
              </a:rPr>
              <a:t>※貴学メールアドレス(</a:t>
            </a:r>
            <a:r>
              <a:rPr lang="en-US" altLang="ja-JP" sz="1200" u="sng" dirty="0">
                <a:latin typeface="Arial"/>
                <a:ea typeface="Arial"/>
                <a:cs typeface="Arial"/>
                <a:sym typeface="Arial"/>
              </a:rPr>
              <a:t>@toyo.jp, @iniad.org</a:t>
            </a:r>
            <a:r>
              <a:rPr lang="ja-JP" sz="1200" u="sng" dirty="0">
                <a:latin typeface="Arial"/>
                <a:ea typeface="Arial"/>
                <a:cs typeface="Arial"/>
                <a:sym typeface="Arial"/>
              </a:rPr>
              <a:t>)でご登録ください</a:t>
            </a:r>
            <a:endParaRPr sz="1200" u="sng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ja-JP" sz="1200" u="sng" dirty="0">
                <a:latin typeface="Arial"/>
                <a:ea typeface="Arial"/>
                <a:cs typeface="Arial"/>
                <a:sym typeface="Arial"/>
              </a:rPr>
              <a:t>※氏名、メールアドレス、パスワード、職業（Studentを選択）、居住国</a:t>
            </a:r>
            <a:r>
              <a:rPr lang="ja-JP" altLang="en-US" sz="1200" u="sng" dirty="0">
                <a:latin typeface="Arial"/>
                <a:ea typeface="Arial"/>
                <a:cs typeface="Arial"/>
                <a:sym typeface="Arial"/>
              </a:rPr>
              <a:t>、市区町村</a:t>
            </a:r>
            <a:r>
              <a:rPr lang="ja-JP" sz="1200" u="sng" dirty="0">
                <a:latin typeface="Arial"/>
                <a:ea typeface="Arial"/>
                <a:cs typeface="Arial"/>
                <a:sym typeface="Arial"/>
              </a:rPr>
              <a:t>をご記入の上、ご登録ください（その他の項目は任意です）</a:t>
            </a:r>
            <a:endParaRPr sz="1200" u="sng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1" dirty="0">
                <a:latin typeface="Arial"/>
                <a:ea typeface="Arial"/>
                <a:cs typeface="Arial"/>
                <a:sym typeface="Arial"/>
              </a:rPr>
              <a:t>④ ご登録いただいたメールアドレスに認証コードが届く</a:t>
            </a:r>
            <a:endParaRPr sz="14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200" dirty="0">
                <a:latin typeface="Arial"/>
                <a:ea typeface="Arial"/>
                <a:cs typeface="Arial"/>
                <a:sym typeface="Arial"/>
              </a:rPr>
              <a:t>6桁の認証コードを画面に入力すると、登録が完了します</a:t>
            </a:r>
            <a:endParaRPr dirty="0"/>
          </a:p>
        </p:txBody>
      </p:sp>
      <p:sp>
        <p:nvSpPr>
          <p:cNvPr id="59" name="Google Shape;59;p3"/>
          <p:cNvSpPr txBox="1">
            <a:spLocks noGrp="1"/>
          </p:cNvSpPr>
          <p:nvPr>
            <p:ph type="body" idx="1"/>
          </p:nvPr>
        </p:nvSpPr>
        <p:spPr>
          <a:xfrm>
            <a:off x="432000" y="360000"/>
            <a:ext cx="4854180" cy="4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ja-JP">
                <a:latin typeface="Arial"/>
                <a:ea typeface="Arial"/>
                <a:cs typeface="Arial"/>
                <a:sym typeface="Arial"/>
              </a:rPr>
              <a:t>アカウントの登録手順</a:t>
            </a:r>
            <a:endParaRPr/>
          </a:p>
        </p:txBody>
      </p:sp>
      <p:grpSp>
        <p:nvGrpSpPr>
          <p:cNvPr id="60" name="Google Shape;60;p3"/>
          <p:cNvGrpSpPr/>
          <p:nvPr/>
        </p:nvGrpSpPr>
        <p:grpSpPr>
          <a:xfrm>
            <a:off x="5112828" y="759973"/>
            <a:ext cx="4049718" cy="5400603"/>
            <a:chOff x="5112828" y="711421"/>
            <a:chExt cx="4049718" cy="5400603"/>
          </a:xfrm>
        </p:grpSpPr>
        <p:pic>
          <p:nvPicPr>
            <p:cNvPr id="61" name="Google Shape;61;p3"/>
            <p:cNvPicPr preferRelativeResize="0"/>
            <p:nvPr/>
          </p:nvPicPr>
          <p:blipFill rotWithShape="1">
            <a:blip r:embed="rId4">
              <a:alphaModFix/>
            </a:blip>
            <a:srcRect t="10618"/>
            <a:stretch/>
          </p:blipFill>
          <p:spPr>
            <a:xfrm>
              <a:off x="6957015" y="3988195"/>
              <a:ext cx="2092871" cy="1952358"/>
            </a:xfrm>
            <a:prstGeom prst="rect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64" name="Google Shape;64;p3"/>
            <p:cNvSpPr/>
            <p:nvPr/>
          </p:nvSpPr>
          <p:spPr>
            <a:xfrm>
              <a:off x="8779524" y="711421"/>
              <a:ext cx="329220" cy="138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6" name="Google Shape;66;p3"/>
            <p:cNvGrpSpPr/>
            <p:nvPr/>
          </p:nvGrpSpPr>
          <p:grpSpPr>
            <a:xfrm>
              <a:off x="5372449" y="2220413"/>
              <a:ext cx="1309704" cy="3891611"/>
              <a:chOff x="5394871" y="2220413"/>
              <a:chExt cx="1309704" cy="3891611"/>
            </a:xfrm>
          </p:grpSpPr>
          <p:pic>
            <p:nvPicPr>
              <p:cNvPr id="67" name="Google Shape;67;p3"/>
              <p:cNvPicPr preferRelativeResize="0"/>
              <p:nvPr/>
            </p:nvPicPr>
            <p:blipFill rotWithShape="1">
              <a:blip r:embed="rId5">
                <a:alphaModFix/>
              </a:blip>
              <a:srcRect t="5580" b="-429"/>
              <a:stretch/>
            </p:blipFill>
            <p:spPr>
              <a:xfrm>
                <a:off x="5394871" y="2220413"/>
                <a:ext cx="1309704" cy="3891611"/>
              </a:xfrm>
              <a:prstGeom prst="rect">
                <a:avLst/>
              </a:prstGeom>
              <a:noFill/>
              <a:ln w="9525" cap="flat" cmpd="sng">
                <a:solidFill>
                  <a:srgbClr val="D9D9D9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68" name="Google Shape;68;p3"/>
              <p:cNvSpPr/>
              <p:nvPr/>
            </p:nvSpPr>
            <p:spPr>
              <a:xfrm>
                <a:off x="5425595" y="5800869"/>
                <a:ext cx="1259929" cy="218195"/>
              </a:xfrm>
              <a:prstGeom prst="rect">
                <a:avLst/>
              </a:pr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" name="Google Shape;69;p3"/>
            <p:cNvGrpSpPr/>
            <p:nvPr/>
          </p:nvGrpSpPr>
          <p:grpSpPr>
            <a:xfrm>
              <a:off x="6844356" y="2222056"/>
              <a:ext cx="2318190" cy="1617372"/>
              <a:chOff x="6771528" y="2222056"/>
              <a:chExt cx="2318190" cy="1617372"/>
            </a:xfrm>
          </p:grpSpPr>
          <p:grpSp>
            <p:nvGrpSpPr>
              <p:cNvPr id="70" name="Google Shape;70;p3"/>
              <p:cNvGrpSpPr/>
              <p:nvPr/>
            </p:nvGrpSpPr>
            <p:grpSpPr>
              <a:xfrm>
                <a:off x="6771528" y="2222056"/>
                <a:ext cx="2318190" cy="1617372"/>
                <a:chOff x="6809628" y="2222056"/>
                <a:chExt cx="2318190" cy="1617372"/>
              </a:xfrm>
            </p:grpSpPr>
            <p:pic>
              <p:nvPicPr>
                <p:cNvPr id="71" name="Google Shape;71;p3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l="2714"/>
                <a:stretch/>
              </p:blipFill>
              <p:spPr>
                <a:xfrm>
                  <a:off x="6809628" y="2222056"/>
                  <a:ext cx="2318190" cy="16173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72" name="Google Shape;72;p3"/>
                <p:cNvSpPr/>
                <p:nvPr/>
              </p:nvSpPr>
              <p:spPr>
                <a:xfrm>
                  <a:off x="7194084" y="2720822"/>
                  <a:ext cx="379062" cy="80867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3" name="Google Shape;73;p3"/>
              <p:cNvSpPr/>
              <p:nvPr/>
            </p:nvSpPr>
            <p:spPr>
              <a:xfrm>
                <a:off x="7714293" y="2944107"/>
                <a:ext cx="426407" cy="178366"/>
              </a:xfrm>
              <a:prstGeom prst="rect">
                <a:avLst/>
              </a:pr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" name="Google Shape;74;p3"/>
            <p:cNvSpPr/>
            <p:nvPr/>
          </p:nvSpPr>
          <p:spPr>
            <a:xfrm>
              <a:off x="5112828" y="862835"/>
              <a:ext cx="266529" cy="23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②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112828" y="2160000"/>
              <a:ext cx="266529" cy="23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③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6696750" y="2160000"/>
              <a:ext cx="266529" cy="23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④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696750" y="3816000"/>
              <a:ext cx="266529" cy="2308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④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79;p3"/>
          <p:cNvSpPr/>
          <p:nvPr/>
        </p:nvSpPr>
        <p:spPr>
          <a:xfrm>
            <a:off x="6229685" y="812728"/>
            <a:ext cx="769638" cy="4571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97B4D63-AA4C-7BC4-21E4-B7DD008E8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アカウントの登録手順</a:t>
            </a:r>
          </a:p>
        </p:txBody>
      </p:sp>
      <p:sp>
        <p:nvSpPr>
          <p:cNvPr id="8" name="Google Shape;90;p12">
            <a:extLst>
              <a:ext uri="{FF2B5EF4-FFF2-40B4-BE49-F238E27FC236}">
                <a16:creationId xmlns:a16="http://schemas.microsoft.com/office/drawing/2014/main" id="{20500897-964D-F17C-928E-A8C4A02E6E85}"/>
              </a:ext>
            </a:extLst>
          </p:cNvPr>
          <p:cNvSpPr/>
          <p:nvPr/>
        </p:nvSpPr>
        <p:spPr>
          <a:xfrm>
            <a:off x="6911430" y="1519761"/>
            <a:ext cx="732954" cy="246221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ja-JP" noProof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248</Words>
  <Application>Microsoft Office PowerPoint</Application>
  <PresentationFormat>A4 210 x 297 mm</PresentationFormat>
  <Paragraphs>29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Arial</vt:lpstr>
      <vt:lpstr>Calibri</vt:lpstr>
      <vt:lpstr>Noto Sans JP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kazuyuki UMEMOTO</dc:creator>
  <cp:lastModifiedBy>粟津 魁太</cp:lastModifiedBy>
  <cp:revision>11</cp:revision>
  <dcterms:modified xsi:type="dcterms:W3CDTF">2026-07-01T01:24:27Z</dcterms:modified>
</cp:coreProperties>
</file>